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96" r:id="rId2"/>
    <p:sldId id="268" r:id="rId3"/>
    <p:sldId id="269" r:id="rId4"/>
    <p:sldId id="261" r:id="rId5"/>
    <p:sldId id="262" r:id="rId6"/>
    <p:sldId id="293" r:id="rId7"/>
    <p:sldId id="295" r:id="rId8"/>
    <p:sldId id="270" r:id="rId9"/>
    <p:sldId id="263" r:id="rId10"/>
    <p:sldId id="271" r:id="rId11"/>
    <p:sldId id="290" r:id="rId12"/>
    <p:sldId id="288" r:id="rId13"/>
    <p:sldId id="289" r:id="rId14"/>
    <p:sldId id="292" r:id="rId15"/>
    <p:sldId id="291" r:id="rId16"/>
    <p:sldId id="287" r:id="rId17"/>
    <p:sldId id="286" r:id="rId18"/>
    <p:sldId id="273" r:id="rId19"/>
    <p:sldId id="272" r:id="rId20"/>
    <p:sldId id="280" r:id="rId21"/>
    <p:sldId id="279" r:id="rId22"/>
    <p:sldId id="264" r:id="rId23"/>
    <p:sldId id="265" r:id="rId24"/>
    <p:sldId id="266" r:id="rId25"/>
    <p:sldId id="339" r:id="rId26"/>
    <p:sldId id="338" r:id="rId27"/>
  </p:sldIdLst>
  <p:sldSz cx="12192000" cy="6858000"/>
  <p:notesSz cx="6858000" cy="9144000"/>
  <p:embeddedFontLst>
    <p:embeddedFont>
      <p:font typeface="Script MT Bold" charset="0"/>
      <p:bold r:id="rId29"/>
    </p:embeddedFont>
    <p:embeddedFont>
      <p:font typeface="微软雅黑" pitchFamily="34" charset="-122"/>
      <p:regular r:id="rId30"/>
      <p:bold r:id="rId31"/>
    </p:embeddedFont>
    <p:embeddedFont>
      <p:font typeface=".VnTifani HeavyH"/>
      <p:regular r:id="rId32"/>
    </p:embeddedFont>
    <p:embeddedFont>
      <p:font typeface="Lucida Calligraphy" pitchFamily="66" charset="0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Berlin Sans FB Demi" pitchFamily="34" charset="0"/>
      <p:bold r:id="rId38"/>
    </p:embeddedFont>
    <p:embeddedFont>
      <p:font typeface="Bernard MT Condensed" pitchFamily="18" charset="0"/>
      <p:regular r:id="rId39"/>
    </p:embeddedFont>
    <p:embeddedFont>
      <p:font typeface="Century Gothic" pitchFamily="34" charset="0"/>
      <p:regular r:id="rId40"/>
      <p:bold r:id="rId41"/>
      <p:italic r:id="rId42"/>
      <p:boldItalic r:id="rId43"/>
    </p:embeddedFont>
    <p:embeddedFont>
      <p:font typeface="Britannic Bold" pitchFamily="34" charset="0"/>
      <p:regular r:id="rId44"/>
    </p:embeddedFont>
    <p:embeddedFont>
      <p:font typeface="Tahoma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FCCB93"/>
    <a:srgbClr val="EC1D23"/>
    <a:srgbClr val="66FFFF"/>
    <a:srgbClr val="FF6600"/>
    <a:srgbClr val="DC8402"/>
    <a:srgbClr val="0097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492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5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BF8F7-0AF1-4F25-A1A7-63F61434F906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9AF6B-6F3B-416A-919D-BA8D4E5DC2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627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4217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666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4896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886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6394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013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6807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1588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5764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1233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6718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7485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="" xmlns:p14="http://schemas.microsoft.com/office/powerpoint/2010/main" val="81577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7708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audio" Target="../media/audio9.wav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1.wav"/><Relationship Id="rId7" Type="http://schemas.openxmlformats.org/officeDocument/2006/relationships/image" Target="../media/image3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276" y="1126902"/>
            <a:ext cx="166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Unit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5920" y="2281188"/>
            <a:ext cx="8989996" cy="204297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Hello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3962" y="4523777"/>
            <a:ext cx="2339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Script MT Bold" panose="03040602040607080904" pitchFamily="66" charset="0"/>
              </a:rPr>
              <a:t>Lesson 2</a:t>
            </a:r>
            <a:endParaRPr lang="en-US" sz="4800" b="1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1324" y="5915673"/>
            <a:ext cx="252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Teacher: </a:t>
            </a:r>
            <a:r>
              <a:rPr lang="en-US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Ms Thom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21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4456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26743" y="3858059"/>
            <a:ext cx="2352256" cy="2064266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6378999" y="5125856"/>
            <a:ext cx="3046891" cy="796469"/>
          </a:xfrm>
          <a:prstGeom prst="cloudCallout">
            <a:avLst>
              <a:gd name="adj1" fmla="val -47856"/>
              <a:gd name="adj2" fmla="val -6473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____</a:t>
            </a:r>
          </a:p>
        </p:txBody>
      </p:sp>
      <p:sp>
        <p:nvSpPr>
          <p:cNvPr id="4" name="Rectangle 3"/>
          <p:cNvSpPr/>
          <p:nvPr/>
        </p:nvSpPr>
        <p:spPr>
          <a:xfrm>
            <a:off x="7293431" y="2787505"/>
            <a:ext cx="1824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Thank you!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86566" y="2440328"/>
            <a:ext cx="13821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How are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you?</a:t>
            </a:r>
          </a:p>
        </p:txBody>
      </p:sp>
    </p:spTree>
    <p:extLst>
      <p:ext uri="{BB962C8B-B14F-4D97-AF65-F5344CB8AC3E}">
        <p14:creationId xmlns="" xmlns:p14="http://schemas.microsoft.com/office/powerpoint/2010/main" val="3787164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4706" y="3700197"/>
            <a:ext cx="4013905" cy="218382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545229" y="2563279"/>
            <a:ext cx="1596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Thank you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69785" y="2694437"/>
            <a:ext cx="15831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Goodbye </a:t>
            </a:r>
          </a:p>
        </p:txBody>
      </p:sp>
    </p:spTree>
    <p:extLst>
      <p:ext uri="{BB962C8B-B14F-4D97-AF65-F5344CB8AC3E}">
        <p14:creationId xmlns="" xmlns:p14="http://schemas.microsoft.com/office/powerpoint/2010/main" val="33486698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38543" y="2658703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Fine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65894" y="2694437"/>
            <a:ext cx="1186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Hello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59" y="3623162"/>
            <a:ext cx="2114290" cy="2114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944741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814407" y="2787505"/>
            <a:ext cx="782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29763" y="2570004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Thanks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05336" y="5497420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_____</a:t>
            </a:r>
          </a:p>
        </p:txBody>
      </p:sp>
      <p:pic>
        <p:nvPicPr>
          <p:cNvPr id="21" name="Picture 4" descr="https://s.sachmem.vn/public/images/TA3T1DEMO/U1-L1-3-3-Na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895" y="3567785"/>
            <a:ext cx="1324742" cy="24564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https://s.sachmem.vn/public/images/TA3T1DEMO/U1-L1-3-3-Qua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62" y="3693623"/>
            <a:ext cx="1125945" cy="2310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013155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32642" y="3623162"/>
            <a:ext cx="3297165" cy="22064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060619" y="2708557"/>
            <a:ext cx="835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Bye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91390" y="2544490"/>
            <a:ext cx="1091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Class </a:t>
            </a:r>
          </a:p>
        </p:txBody>
      </p:sp>
    </p:spTree>
    <p:extLst>
      <p:ext uri="{BB962C8B-B14F-4D97-AF65-F5344CB8AC3E}">
        <p14:creationId xmlns="" xmlns:p14="http://schemas.microsoft.com/office/powerpoint/2010/main" val="22376016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48181" y="415123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How are you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, Miss Amy?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______, thank you. And you?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</a:t>
            </a:r>
            <a:endParaRPr lang="en-US" sz="28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38543" y="2658703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five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56412" y="2694437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fine</a:t>
            </a:r>
          </a:p>
        </p:txBody>
      </p:sp>
    </p:spTree>
    <p:extLst>
      <p:ext uri="{BB962C8B-B14F-4D97-AF65-F5344CB8AC3E}">
        <p14:creationId xmlns="" xmlns:p14="http://schemas.microsoft.com/office/powerpoint/2010/main" val="3396314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8181" y="415123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______________, Phong?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 And you?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</a:t>
            </a:r>
            <a:endParaRPr lang="en-US" sz="28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0812" y="2388088"/>
            <a:ext cx="1596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How are you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34864" y="2618939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Hello</a:t>
            </a:r>
          </a:p>
        </p:txBody>
      </p:sp>
    </p:spTree>
    <p:extLst>
      <p:ext uri="{BB962C8B-B14F-4D97-AF65-F5344CB8AC3E}">
        <p14:creationId xmlns="" xmlns:p14="http://schemas.microsoft.com/office/powerpoint/2010/main" val="24180838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48181" y="415123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How are you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, Quan?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______ fine, thank you. And you?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</a:t>
            </a:r>
            <a:endParaRPr lang="en-US" sz="28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38543" y="2658703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Nice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56412" y="2694437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I’m</a:t>
            </a:r>
          </a:p>
        </p:txBody>
      </p:sp>
    </p:spTree>
    <p:extLst>
      <p:ext uri="{BB962C8B-B14F-4D97-AF65-F5344CB8AC3E}">
        <p14:creationId xmlns="" xmlns:p14="http://schemas.microsoft.com/office/powerpoint/2010/main" val="62169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48181" y="415123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How are you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, Miss Hien?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_______. And you?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</a:t>
            </a:r>
            <a:endParaRPr lang="en-US" sz="28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38543" y="2658703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thanks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65894" y="2694437"/>
            <a:ext cx="1186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Hi</a:t>
            </a:r>
          </a:p>
        </p:txBody>
      </p:sp>
    </p:spTree>
    <p:extLst>
      <p:ext uri="{BB962C8B-B14F-4D97-AF65-F5344CB8AC3E}">
        <p14:creationId xmlns="" xmlns:p14="http://schemas.microsoft.com/office/powerpoint/2010/main" val="1131855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63" y="2455691"/>
            <a:ext cx="4424391" cy="2407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644" y="39337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81644" y="1202553"/>
            <a:ext cx="3405064" cy="1171277"/>
            <a:chOff x="960874" y="1272262"/>
            <a:chExt cx="3405064" cy="1171277"/>
          </a:xfrm>
        </p:grpSpPr>
        <p:sp>
          <p:nvSpPr>
            <p:cNvPr id="9" name="Rectangle 8"/>
            <p:cNvSpPr/>
            <p:nvPr/>
          </p:nvSpPr>
          <p:spPr>
            <a:xfrm>
              <a:off x="1683810" y="1394544"/>
              <a:ext cx="19591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Goodbye</a:t>
              </a:r>
            </a:p>
          </p:txBody>
        </p:sp>
        <p:sp>
          <p:nvSpPr>
            <p:cNvPr id="5" name="Cloud Callout 4"/>
            <p:cNvSpPr/>
            <p:nvPr/>
          </p:nvSpPr>
          <p:spPr>
            <a:xfrm>
              <a:off x="960874" y="1272262"/>
              <a:ext cx="3405064" cy="1171277"/>
            </a:xfrm>
            <a:prstGeom prst="cloudCallout">
              <a:avLst>
                <a:gd name="adj1" fmla="val 70072"/>
                <a:gd name="adj2" fmla="val 76679"/>
              </a:avLst>
            </a:prstGeom>
            <a:ln>
              <a:solidFill>
                <a:srgbClr val="0070C0"/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</a:rPr>
                <a:t>   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9041" y="1832142"/>
              <a:ext cx="17572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/ˌɡʊdˈbaɪ/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96737" y="4948379"/>
            <a:ext cx="1661376" cy="1077575"/>
            <a:chOff x="4018207" y="5062061"/>
            <a:chExt cx="1661376" cy="1077575"/>
          </a:xfrm>
        </p:grpSpPr>
        <p:sp>
          <p:nvSpPr>
            <p:cNvPr id="3" name="Cloud Callout 2"/>
            <p:cNvSpPr/>
            <p:nvPr/>
          </p:nvSpPr>
          <p:spPr>
            <a:xfrm>
              <a:off x="4018207" y="5062061"/>
              <a:ext cx="1661376" cy="1077575"/>
            </a:xfrm>
            <a:prstGeom prst="cloudCallout">
              <a:avLst>
                <a:gd name="adj1" fmla="val -27546"/>
                <a:gd name="adj2" fmla="val -112561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  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365938" y="5117126"/>
              <a:ext cx="9364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Bye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52202" y="5538433"/>
              <a:ext cx="9124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/baɪ/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631712" y="5194780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Class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6838" y="2093752"/>
            <a:ext cx="4095798" cy="27409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435662" y="5616416"/>
            <a:ext cx="117197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/klɑːs/</a:t>
            </a:r>
          </a:p>
        </p:txBody>
      </p:sp>
    </p:spTree>
    <p:extLst>
      <p:ext uri="{BB962C8B-B14F-4D97-AF65-F5344CB8AC3E}">
        <p14:creationId xmlns="" xmlns:p14="http://schemas.microsoft.com/office/powerpoint/2010/main" val="258956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48181" y="415123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How are you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, Miss Ha?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 _______?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I'm fine, thank you.</a:t>
            </a:r>
            <a:endParaRPr lang="en-US" sz="28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38543" y="2658703"/>
            <a:ext cx="1596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And you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865894" y="2694437"/>
            <a:ext cx="1186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j-lt"/>
              </a:rPr>
              <a:t>And</a:t>
            </a:r>
          </a:p>
        </p:txBody>
      </p:sp>
    </p:spTree>
    <p:extLst>
      <p:ext uri="{BB962C8B-B14F-4D97-AF65-F5344CB8AC3E}">
        <p14:creationId xmlns="" xmlns:p14="http://schemas.microsoft.com/office/powerpoint/2010/main" val="26475508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6"/>
          <a:srcRect b="15449"/>
          <a:stretch/>
        </p:blipFill>
        <p:spPr>
          <a:xfrm>
            <a:off x="9525587" y="5624577"/>
            <a:ext cx="1005927" cy="6598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701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127" y="412644"/>
            <a:ext cx="30283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j-lt"/>
              </a:rPr>
              <a:t>4. Listen and number</a:t>
            </a:r>
            <a:endParaRPr lang="en-US" sz="22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20349" y="2247266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3567520" y="1637031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81773" y="2247266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10128944" y="1637031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20349" y="50194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3567520" y="4409260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081773" y="50194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10128944" y="4409260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6519" y="628087"/>
            <a:ext cx="5688061" cy="5797798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="" xmlns:a16="http://schemas.microsoft.com/office/drawing/2014/main" id="{CB80008E-33E1-4D76-9149-9DC342CF0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332" y="900284"/>
            <a:ext cx="452422" cy="457200"/>
          </a:xfrm>
          <a:prstGeom prst="rect">
            <a:avLst/>
          </a:prstGeom>
        </p:spPr>
      </p:pic>
      <p:sp>
        <p:nvSpPr>
          <p:cNvPr id="26" name="Star: 32 Points 25">
            <a:extLst>
              <a:ext uri="{FF2B5EF4-FFF2-40B4-BE49-F238E27FC236}">
                <a16:creationId xmlns="" xmlns:a16="http://schemas.microsoft.com/office/drawing/2014/main" id="{1C338508-D996-4FA0-AF7C-2556C9D30BE2}"/>
              </a:ext>
            </a:extLst>
          </p:cNvPr>
          <p:cNvSpPr/>
          <p:nvPr/>
        </p:nvSpPr>
        <p:spPr>
          <a:xfrm>
            <a:off x="922211" y="3429000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Star: 32 Points 26">
            <a:extLst>
              <a:ext uri="{FF2B5EF4-FFF2-40B4-BE49-F238E27FC236}">
                <a16:creationId xmlns="" xmlns:a16="http://schemas.microsoft.com/office/drawing/2014/main" id="{FBCA13F6-208B-4FC9-8701-CC6FACB47F1D}"/>
              </a:ext>
            </a:extLst>
          </p:cNvPr>
          <p:cNvSpPr/>
          <p:nvPr/>
        </p:nvSpPr>
        <p:spPr>
          <a:xfrm>
            <a:off x="922211" y="2771210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Star: 32 Points 27">
            <a:extLst>
              <a:ext uri="{FF2B5EF4-FFF2-40B4-BE49-F238E27FC236}">
                <a16:creationId xmlns="" xmlns:a16="http://schemas.microsoft.com/office/drawing/2014/main" id="{95B5082D-37EA-4F17-A27D-88FF6B9E6038}"/>
              </a:ext>
            </a:extLst>
          </p:cNvPr>
          <p:cNvSpPr/>
          <p:nvPr/>
        </p:nvSpPr>
        <p:spPr>
          <a:xfrm>
            <a:off x="922212" y="2095284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Star: 32 Points 28">
            <a:extLst>
              <a:ext uri="{FF2B5EF4-FFF2-40B4-BE49-F238E27FC236}">
                <a16:creationId xmlns="" xmlns:a16="http://schemas.microsoft.com/office/drawing/2014/main" id="{CF6F3491-802E-4CBB-8115-90DF76B1D029}"/>
              </a:ext>
            </a:extLst>
          </p:cNvPr>
          <p:cNvSpPr/>
          <p:nvPr/>
        </p:nvSpPr>
        <p:spPr>
          <a:xfrm>
            <a:off x="922213" y="1466634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="" xmlns:p14="http://schemas.microsoft.com/office/powerpoint/2010/main" val="28036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 Hello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1 Hello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1 Hello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3276" y="428563"/>
            <a:ext cx="30909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j-lt"/>
              </a:rPr>
              <a:t>5. Read and complete</a:t>
            </a:r>
            <a:endParaRPr lang="en-US" sz="2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39391" y="663056"/>
            <a:ext cx="694780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Miss Hien: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Goodbye, class.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Class: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(1) __________, Miss Hien.</a:t>
            </a:r>
          </a:p>
          <a:p>
            <a:pPr fontAlgn="ctr">
              <a:lnSpc>
                <a:spcPct val="150000"/>
              </a:lnSpc>
            </a:pPr>
            <a:r>
              <a:rPr lang="en-US" sz="1000" dirty="0">
                <a:solidFill>
                  <a:srgbClr val="002060"/>
                </a:solidFill>
                <a:latin typeface="+mj-lt"/>
              </a:rPr>
              <a:t>    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Mai: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Bye, Nam.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Nam: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(2) _______________, Mai.</a:t>
            </a:r>
          </a:p>
          <a:p>
            <a:pPr fontAlgn="ctr">
              <a:lnSpc>
                <a:spcPct val="150000"/>
              </a:lnSpc>
            </a:pPr>
            <a:r>
              <a:rPr lang="en-US" sz="1000" dirty="0">
                <a:solidFill>
                  <a:srgbClr val="002060"/>
                </a:solidFill>
                <a:latin typeface="+mj-lt"/>
              </a:rPr>
              <a:t>       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Nam: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How are you, Quan?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Quan: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(3) ______, thanks. And you?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Nam: 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Fine, (4) _____________.</a:t>
            </a:r>
            <a:endParaRPr lang="en-US" sz="3200" b="0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4" name="Sun 3"/>
          <p:cNvSpPr/>
          <p:nvPr/>
        </p:nvSpPr>
        <p:spPr>
          <a:xfrm>
            <a:off x="3997573" y="1150437"/>
            <a:ext cx="822960" cy="82296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Sun 4"/>
          <p:cNvSpPr/>
          <p:nvPr/>
        </p:nvSpPr>
        <p:spPr>
          <a:xfrm>
            <a:off x="3997573" y="2764627"/>
            <a:ext cx="822960" cy="82296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Sun 5"/>
          <p:cNvSpPr/>
          <p:nvPr/>
        </p:nvSpPr>
        <p:spPr>
          <a:xfrm>
            <a:off x="3984160" y="4378817"/>
            <a:ext cx="822960" cy="82296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689049" y="1372966"/>
            <a:ext cx="2785000" cy="4304824"/>
          </a:xfrm>
          <a:prstGeom prst="verticalScroll">
            <a:avLst>
              <a:gd name="adj" fmla="val 738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goodbye</a:t>
            </a:r>
          </a:p>
          <a:p>
            <a:pPr algn="ctr">
              <a:lnSpc>
                <a:spcPct val="20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bye </a:t>
            </a:r>
          </a:p>
          <a:p>
            <a:pPr algn="ctr">
              <a:lnSpc>
                <a:spcPct val="20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fine</a:t>
            </a:r>
          </a:p>
          <a:p>
            <a:pPr algn="ctr">
              <a:lnSpc>
                <a:spcPct val="20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thank you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9745" y="1604807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Goodbye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2462" y="4985589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Fine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17549" y="3295199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Bye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15487" y="5707060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thank you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29773" y="3295198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/ Goodbye</a:t>
            </a:r>
          </a:p>
        </p:txBody>
      </p:sp>
    </p:spTree>
    <p:extLst>
      <p:ext uri="{BB962C8B-B14F-4D97-AF65-F5344CB8AC3E}">
        <p14:creationId xmlns="" xmlns:p14="http://schemas.microsoft.com/office/powerpoint/2010/main" val="16882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5167" y="405884"/>
            <a:ext cx="19639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j-lt"/>
              </a:rPr>
              <a:t>6. Let's write.</a:t>
            </a:r>
            <a:endParaRPr lang="en-US" sz="2200" dirty="0">
              <a:latin typeface="+mj-lt"/>
            </a:endParaRPr>
          </a:p>
        </p:txBody>
      </p:sp>
      <p:pic>
        <p:nvPicPr>
          <p:cNvPr id="3074" name="Picture 2" descr="https://s.sachmem.vn/public/images/TA3T1DEMO/U1-L2-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4" y="1314450"/>
            <a:ext cx="10786533" cy="4400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549166" y="1206102"/>
            <a:ext cx="3088604" cy="646986"/>
          </a:xfrm>
          <a:prstGeom prst="wedgeRoundRectCallout">
            <a:avLst>
              <a:gd name="adj1" fmla="val -39337"/>
              <a:gd name="adj2" fmla="val 8311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+mj-lt"/>
              </a:rPr>
              <a:t>_____ are you?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404529" y="5715000"/>
            <a:ext cx="2578793" cy="646986"/>
          </a:xfrm>
          <a:prstGeom prst="wedgeRoundRectCallout">
            <a:avLst>
              <a:gd name="adj1" fmla="val -53337"/>
              <a:gd name="adj2" fmla="val -11122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+mj-lt"/>
              </a:rPr>
              <a:t>Fine, thanks.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3845" y="621327"/>
            <a:ext cx="4899347" cy="646986"/>
          </a:xfrm>
          <a:prstGeom prst="wedgeRoundRectCallout">
            <a:avLst>
              <a:gd name="adj1" fmla="val -1781"/>
              <a:gd name="adj2" fmla="val 9488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+mj-lt"/>
              </a:rPr>
              <a:t>_____, ______. And you?</a:t>
            </a:r>
          </a:p>
        </p:txBody>
      </p:sp>
      <p:sp>
        <p:nvSpPr>
          <p:cNvPr id="6" name="Rectangle 5"/>
          <p:cNvSpPr/>
          <p:nvPr/>
        </p:nvSpPr>
        <p:spPr>
          <a:xfrm>
            <a:off x="6266245" y="652432"/>
            <a:ext cx="981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6923" y="123720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vi-VN" sz="3200" dirty="0">
                <a:solidFill>
                  <a:srgbClr val="FF0000"/>
                </a:solidFill>
              </a:rPr>
              <a:t>ow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09379" y="687556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thanks</a:t>
            </a:r>
          </a:p>
        </p:txBody>
      </p:sp>
    </p:spTree>
    <p:extLst>
      <p:ext uri="{BB962C8B-B14F-4D97-AF65-F5344CB8AC3E}">
        <p14:creationId xmlns="" xmlns:p14="http://schemas.microsoft.com/office/powerpoint/2010/main" val="156863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4635" y="914398"/>
            <a:ext cx="3352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400" u="sng" dirty="0" smtClean="0"/>
              <a:t>New words:</a:t>
            </a:r>
          </a:p>
          <a:p>
            <a:pPr marL="400050" indent="-400050">
              <a:buFontTx/>
              <a:buChar char="-"/>
            </a:pPr>
            <a:r>
              <a:rPr lang="en-US" dirty="0" smtClean="0"/>
              <a:t>Goodbye/ bye: </a:t>
            </a:r>
            <a:r>
              <a:rPr lang="en-US" dirty="0" err="1" smtClean="0"/>
              <a:t>Tạm</a:t>
            </a:r>
            <a:r>
              <a:rPr lang="en-US" dirty="0" smtClean="0"/>
              <a:t> </a:t>
            </a:r>
            <a:r>
              <a:rPr lang="en-US" dirty="0" err="1" smtClean="0"/>
              <a:t>biệt</a:t>
            </a:r>
            <a:endParaRPr lang="en-US" dirty="0" smtClean="0"/>
          </a:p>
          <a:p>
            <a:pPr marL="400050" indent="-400050">
              <a:buFontTx/>
              <a:buChar char="-"/>
            </a:pPr>
            <a:r>
              <a:rPr lang="en-US" dirty="0" smtClean="0"/>
              <a:t>Class: </a:t>
            </a:r>
            <a:r>
              <a:rPr lang="en-US" dirty="0" err="1" smtClean="0"/>
              <a:t>lớp</a:t>
            </a:r>
            <a:endParaRPr lang="en-US" dirty="0" smtClean="0"/>
          </a:p>
          <a:p>
            <a:pPr marL="400050" indent="-400050">
              <a:buFontTx/>
              <a:buChar char="-"/>
            </a:pPr>
            <a:r>
              <a:rPr lang="en-US" dirty="0" smtClean="0"/>
              <a:t>Fine: </a:t>
            </a:r>
            <a:r>
              <a:rPr lang="en-US" dirty="0" err="1" smtClean="0"/>
              <a:t>tốt</a:t>
            </a:r>
            <a:r>
              <a:rPr lang="en-US" dirty="0" smtClean="0"/>
              <a:t>, </a:t>
            </a:r>
            <a:r>
              <a:rPr lang="en-US" dirty="0" err="1" smtClean="0"/>
              <a:t>khỏe</a:t>
            </a:r>
            <a:endParaRPr lang="en-US" dirty="0" smtClean="0"/>
          </a:p>
          <a:p>
            <a:pPr marL="400050" indent="-400050">
              <a:buFontTx/>
              <a:buChar char="-"/>
            </a:pPr>
            <a:r>
              <a:rPr lang="en-US" dirty="0" smtClean="0"/>
              <a:t>Thanks/ thank you: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ơn</a:t>
            </a:r>
            <a:endParaRPr lang="en-US" dirty="0" smtClean="0"/>
          </a:p>
          <a:p>
            <a:pPr marL="400050" indent="-400050">
              <a:buFontTx/>
              <a:buChar char="-"/>
            </a:pPr>
            <a:r>
              <a:rPr lang="en-US" dirty="0" smtClean="0"/>
              <a:t>And: </a:t>
            </a:r>
            <a:r>
              <a:rPr lang="en-US" dirty="0" err="1" smtClean="0"/>
              <a:t>và</a:t>
            </a:r>
            <a:endParaRPr lang="en-US" dirty="0" smtClean="0"/>
          </a:p>
          <a:p>
            <a:pPr marL="400050" indent="-400050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1572" y="3394842"/>
            <a:ext cx="428835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</a:t>
            </a:r>
            <a:r>
              <a:rPr lang="en-US" sz="2400" dirty="0" smtClean="0"/>
              <a:t>. </a:t>
            </a:r>
            <a:r>
              <a:rPr lang="en-US" sz="2400" u="sng" dirty="0" smtClean="0"/>
              <a:t>Structures</a:t>
            </a:r>
            <a:r>
              <a:rPr lang="en-US" sz="2400" dirty="0" smtClean="0"/>
              <a:t>:</a:t>
            </a:r>
          </a:p>
          <a:p>
            <a:pPr>
              <a:buFont typeface="Arial" charset="0"/>
              <a:buChar char="•"/>
            </a:pP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sức</a:t>
            </a:r>
            <a:r>
              <a:rPr lang="en-US" dirty="0" smtClean="0"/>
              <a:t> </a:t>
            </a:r>
            <a:r>
              <a:rPr lang="en-US" dirty="0" err="1" smtClean="0"/>
              <a:t>khỏe</a:t>
            </a:r>
            <a:r>
              <a:rPr lang="en-US" dirty="0" smtClean="0"/>
              <a:t>: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How are you? (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khỏe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?)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I’m fine, thank you. And you?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(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khỏe</a:t>
            </a:r>
            <a:r>
              <a:rPr lang="en-US" dirty="0" smtClean="0"/>
              <a:t>,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ơn</a:t>
            </a:r>
            <a:r>
              <a:rPr lang="en-US" dirty="0" smtClean="0"/>
              <a:t>.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?)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Fine, thanks.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I’m great.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I’m happy.</a:t>
            </a:r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=""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792" y="5363918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9385" y="3682133"/>
            <a:ext cx="3658649" cy="1811773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7469385" y="5483870"/>
            <a:ext cx="3464777" cy="1264980"/>
          </a:xfrm>
          <a:prstGeom prst="cloudCallout">
            <a:avLst>
              <a:gd name="adj1" fmla="val -27394"/>
              <a:gd name="adj2" fmla="val -6834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 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1623" y="2464207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Fine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5228" y="5563751"/>
            <a:ext cx="268605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And</a:t>
            </a:r>
          </a:p>
        </p:txBody>
      </p:sp>
      <p:sp>
        <p:nvSpPr>
          <p:cNvPr id="5" name="Rectangle 4"/>
          <p:cNvSpPr/>
          <p:nvPr/>
        </p:nvSpPr>
        <p:spPr>
          <a:xfrm>
            <a:off x="7644591" y="5606481"/>
            <a:ext cx="3289571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How are you?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81" y="816405"/>
            <a:ext cx="1757899" cy="1757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1998" y="705820"/>
            <a:ext cx="2352256" cy="206426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712501" y="1576792"/>
            <a:ext cx="3189213" cy="1264980"/>
          </a:xfrm>
          <a:prstGeom prst="cloudCallout">
            <a:avLst>
              <a:gd name="adj1" fmla="val -51490"/>
              <a:gd name="adj2" fmla="val -4844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  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1" name="Picture 4" descr="https://s.sachmem.vn/public/images/TA3T1DEMO/U1-L1-3-3-Na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07" y="4014980"/>
            <a:ext cx="1118971" cy="2074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s.sachmem.vn/public/images/TA3T1DEMO/U1-L1-3-3-Qu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68" y="4076718"/>
            <a:ext cx="951053" cy="1951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1644" y="39337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8740" y="2900864"/>
            <a:ext cx="101181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/faɪn/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414643" y="2786037"/>
            <a:ext cx="3787960" cy="796469"/>
            <a:chOff x="6240050" y="2955509"/>
            <a:chExt cx="3787960" cy="796469"/>
          </a:xfrm>
        </p:grpSpPr>
        <p:sp>
          <p:nvSpPr>
            <p:cNvPr id="9" name="Cloud Callout 8"/>
            <p:cNvSpPr/>
            <p:nvPr/>
          </p:nvSpPr>
          <p:spPr>
            <a:xfrm>
              <a:off x="6240050" y="2955509"/>
              <a:ext cx="3046891" cy="796469"/>
            </a:xfrm>
            <a:prstGeom prst="cloudCallout">
              <a:avLst>
                <a:gd name="adj1" fmla="val -47856"/>
                <a:gd name="adj2" fmla="val -64732"/>
              </a:avLst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Thanks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66978" y="3078321"/>
              <a:ext cx="166103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/ θæŋks/ 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486045" y="5969631"/>
            <a:ext cx="90441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ænd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44591" y="6028117"/>
            <a:ext cx="32895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/haʊ ɑː juː/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14315" y="1686842"/>
            <a:ext cx="2567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Thank you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/ θæŋk juː/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21169" y="809962"/>
            <a:ext cx="1492209" cy="1704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32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0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6768" y="390296"/>
            <a:ext cx="3579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0" dirty="0">
                <a:effectLst/>
                <a:latin typeface="+mj-lt"/>
              </a:rPr>
              <a:t>1. Look, listen and repeat</a:t>
            </a:r>
            <a:endParaRPr lang="en-US" sz="22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4465" y="1652446"/>
            <a:ext cx="11415252" cy="3660353"/>
            <a:chOff x="0" y="0"/>
            <a:chExt cx="21536025" cy="6905626"/>
          </a:xfrm>
        </p:grpSpPr>
        <p:pic>
          <p:nvPicPr>
            <p:cNvPr id="8193" name="Picture 1" descr="https://s.sachmem.vn/public/images/TA3T1DEMO/U1-L2-1-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363326" cy="690562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https://s.sachmem.vn/public/images/TA3T1DEMO/U1-L2-1-b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3325" y="428626"/>
              <a:ext cx="10172700" cy="6477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1520246" y="4653306"/>
            <a:ext cx="3070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  <a:t>Fine, thank you.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23138" y="1848449"/>
            <a:ext cx="2627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  <a:t>Hi, Nam.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  <a:t>How are you?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5972" y="1974641"/>
            <a:ext cx="3157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  <a:t>I'm fine, thanks.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+mj-lt"/>
              </a:rPr>
              <a:t>And you?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8458" y="4653306"/>
            <a:ext cx="2196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Bye, Mai.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30369" y="2101992"/>
            <a:ext cx="1861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Bye, Nam.</a:t>
            </a:r>
          </a:p>
        </p:txBody>
      </p:sp>
      <p:pic>
        <p:nvPicPr>
          <p:cNvPr id="18" name="Mspham0936082789">
            <a:extLst>
              <a:ext uri="{FF2B5EF4-FFF2-40B4-BE49-F238E27FC236}">
                <a16:creationId xmlns="" xmlns:a16="http://schemas.microsoft.com/office/drawing/2014/main" id="{A557D9BE-3979-4CE8-BE44-0FA59E78E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4144" y="1986576"/>
            <a:ext cx="274385" cy="27432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133884E8-92EA-4759-85B2-5E315E8ADF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7091" y="2608844"/>
            <a:ext cx="274385" cy="27432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D43F73E3-9EB8-469C-A1A5-60C0F9774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2209" y="4542698"/>
            <a:ext cx="274385" cy="27432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="" xmlns:a16="http://schemas.microsoft.com/office/drawing/2014/main" id="{B5672151-8D90-4E52-A1C4-CC3C52E5BF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1170" y="5407798"/>
            <a:ext cx="379996" cy="379906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="" xmlns:a16="http://schemas.microsoft.com/office/drawing/2014/main" id="{79E7ECC8-3403-4F15-B7EC-964D13332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8330" y="5345197"/>
            <a:ext cx="379996" cy="3799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84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 Hello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1 Hello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1 Hello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768" y="39029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200" b="1" dirty="0"/>
              <a:t>2. Point and say.</a:t>
            </a:r>
          </a:p>
        </p:txBody>
      </p:sp>
      <p:pic>
        <p:nvPicPr>
          <p:cNvPr id="9218" name="Picture 2" descr="https://s.sachmem.vn/public/images/TA3T1DEMO/U1-L2-1-bg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3" y="1606817"/>
            <a:ext cx="11260649" cy="36401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34875" y="2013925"/>
            <a:ext cx="3898382" cy="1149121"/>
            <a:chOff x="1471904" y="1560178"/>
            <a:chExt cx="3898382" cy="1149121"/>
          </a:xfrm>
        </p:grpSpPr>
        <p:sp>
          <p:nvSpPr>
            <p:cNvPr id="9" name="Rounded Rectangle 8"/>
            <p:cNvSpPr/>
            <p:nvPr/>
          </p:nvSpPr>
          <p:spPr>
            <a:xfrm>
              <a:off x="1471904" y="1560178"/>
              <a:ext cx="3898382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are you, ______.</a:t>
              </a:r>
            </a:p>
          </p:txBody>
        </p:sp>
        <p:pic>
          <p:nvPicPr>
            <p:cNvPr id="1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051" y="2139916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844307" y="4211114"/>
            <a:ext cx="3195944" cy="1047760"/>
            <a:chOff x="3471556" y="5213731"/>
            <a:chExt cx="3195944" cy="1047760"/>
          </a:xfrm>
        </p:grpSpPr>
        <p:sp>
          <p:nvSpPr>
            <p:cNvPr id="12" name="Rounded Rectangle 11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Fine, 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thank you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1" r="4046" b="11493"/>
            <a:stretch/>
          </p:blipFill>
          <p:spPr>
            <a:xfrm flipH="1">
              <a:off x="5478804" y="5213731"/>
              <a:ext cx="380240" cy="485626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3314962" y="2025809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084361" y="1536109"/>
            <a:ext cx="4167990" cy="1149121"/>
            <a:chOff x="1202296" y="1560178"/>
            <a:chExt cx="4167990" cy="1149121"/>
          </a:xfrm>
        </p:grpSpPr>
        <p:sp>
          <p:nvSpPr>
            <p:cNvPr id="17" name="Rounded Rectangle 16"/>
            <p:cNvSpPr/>
            <p:nvPr/>
          </p:nvSpPr>
          <p:spPr>
            <a:xfrm>
              <a:off x="1202296" y="1560178"/>
              <a:ext cx="4167990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Fine, thanks. And you?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39916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813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82481" y="1132368"/>
            <a:ext cx="953400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3200" b="1" i="0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h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sức khỏe: </a:t>
            </a:r>
            <a:r>
              <a:rPr kumimoji="0" lang="en-US" altLang="en-US" sz="3200" b="0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are you?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c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khỏe không?)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I'm fine. Thank you. And you?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khỏe. Cảm ơn. Còn bạn th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sao?)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981" y="35811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Structure</a:t>
            </a:r>
          </a:p>
        </p:txBody>
      </p:sp>
    </p:spTree>
    <p:extLst>
      <p:ext uri="{BB962C8B-B14F-4D97-AF65-F5344CB8AC3E}">
        <p14:creationId xmlns="" xmlns:p14="http://schemas.microsoft.com/office/powerpoint/2010/main" val="195684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4029" y="2497976"/>
            <a:ext cx="578395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Practise 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961865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768" y="39029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200" b="1" dirty="0"/>
              <a:t>2. Point and say.</a:t>
            </a:r>
          </a:p>
        </p:txBody>
      </p:sp>
      <p:pic>
        <p:nvPicPr>
          <p:cNvPr id="3" name="Picture 11" descr="https://s.sachmem.vn/public/images/TA3T1DEMO/U1-L2-2-bg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31" y="2182144"/>
            <a:ext cx="9769531" cy="2834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50264" y="1351787"/>
            <a:ext cx="4114220" cy="1149121"/>
            <a:chOff x="1471904" y="1560178"/>
            <a:chExt cx="4114220" cy="1149121"/>
          </a:xfrm>
        </p:grpSpPr>
        <p:sp>
          <p:nvSpPr>
            <p:cNvPr id="6" name="Rounded Rectangle 5"/>
            <p:cNvSpPr/>
            <p:nvPr/>
          </p:nvSpPr>
          <p:spPr>
            <a:xfrm>
              <a:off x="1471904" y="1560178"/>
              <a:ext cx="4114220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are you, _______.</a:t>
              </a:r>
            </a:p>
          </p:txBody>
        </p:sp>
        <p:pic>
          <p:nvPicPr>
            <p:cNvPr id="7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051" y="2139916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041847" y="3968793"/>
            <a:ext cx="3195944" cy="1047760"/>
            <a:chOff x="3471556" y="5213731"/>
            <a:chExt cx="3195944" cy="1047760"/>
          </a:xfrm>
        </p:grpSpPr>
        <p:sp>
          <p:nvSpPr>
            <p:cNvPr id="9" name="Rounded Rectangle 8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Fine, 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thank you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1" r="4046" b="11493"/>
            <a:stretch/>
          </p:blipFill>
          <p:spPr>
            <a:xfrm flipH="1">
              <a:off x="5478804" y="5213731"/>
              <a:ext cx="380240" cy="485626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3797101" y="1363671"/>
            <a:ext cx="1369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227705" y="1081497"/>
            <a:ext cx="4167990" cy="1149121"/>
            <a:chOff x="1202296" y="1560178"/>
            <a:chExt cx="4167990" cy="1149121"/>
          </a:xfrm>
        </p:grpSpPr>
        <p:sp>
          <p:nvSpPr>
            <p:cNvPr id="13" name="Rounded Rectangle 12"/>
            <p:cNvSpPr/>
            <p:nvPr/>
          </p:nvSpPr>
          <p:spPr>
            <a:xfrm>
              <a:off x="1202296" y="1560178"/>
              <a:ext cx="4167990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Fine, thanks. And you?</a:t>
              </a:r>
            </a:p>
          </p:txBody>
        </p:sp>
        <p:pic>
          <p:nvPicPr>
            <p:cNvPr id="14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39916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10608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768" y="390296"/>
            <a:ext cx="17932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200" b="1" dirty="0"/>
              <a:t>3. Let’s talk.</a:t>
            </a:r>
          </a:p>
        </p:txBody>
      </p:sp>
      <p:pic>
        <p:nvPicPr>
          <p:cNvPr id="1025" name="Picture 1" descr="https://s.sachmem.vn/public/images/TA3T1SHS/U1-L2-3-1-pazrosjswbjdwwz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8" y="1481732"/>
            <a:ext cx="10821588" cy="4063662"/>
          </a:xfrm>
          <a:prstGeom prst="round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789150" y="5371166"/>
            <a:ext cx="3894449" cy="578882"/>
          </a:xfrm>
          <a:prstGeom prst="wedgeRoundRectCallout">
            <a:avLst>
              <a:gd name="adj1" fmla="val -61816"/>
              <a:gd name="adj2" fmla="val -9258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+mj-lt"/>
              </a:rPr>
              <a:t>I'm fine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,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thank you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.</a:t>
            </a:r>
            <a:endParaRPr lang="en-US" sz="2800" b="1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307013" y="1077078"/>
            <a:ext cx="3894449" cy="578882"/>
          </a:xfrm>
          <a:prstGeom prst="wedgeRoundRectCallout">
            <a:avLst>
              <a:gd name="adj1" fmla="val -48155"/>
              <a:gd name="adj2" fmla="val 9696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+mj-lt"/>
              </a:rPr>
              <a:t>How are you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, </a:t>
            </a:r>
            <a:r>
              <a:rPr lang="en-US" sz="2800" b="1" dirty="0">
                <a:solidFill>
                  <a:srgbClr val="008000"/>
                </a:solidFill>
                <a:latin typeface="+mj-lt"/>
              </a:rPr>
              <a:t>Phong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398994" y="1830188"/>
            <a:ext cx="5370021" cy="578882"/>
          </a:xfrm>
          <a:prstGeom prst="wedgeRoundRectCallout">
            <a:avLst>
              <a:gd name="adj1" fmla="val -57311"/>
              <a:gd name="adj2" fmla="val 5342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+mj-lt"/>
              </a:rPr>
              <a:t>I'm fine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,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thank you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. </a:t>
            </a:r>
            <a:r>
              <a:rPr lang="en-US" sz="2800" b="1" dirty="0">
                <a:solidFill>
                  <a:srgbClr val="008000"/>
                </a:solidFill>
                <a:latin typeface="+mj-lt"/>
              </a:rPr>
              <a:t>And you</a:t>
            </a:r>
            <a:r>
              <a:rPr lang="en-US" sz="2800" b="1" dirty="0">
                <a:solidFill>
                  <a:srgbClr val="333333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797937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ham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602</Words>
  <Application>Microsoft Office PowerPoint</Application>
  <PresentationFormat>Custom</PresentationFormat>
  <Paragraphs>195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Script MT Bold</vt:lpstr>
      <vt:lpstr>微软雅黑</vt:lpstr>
      <vt:lpstr>.VnTifani HeavyH</vt:lpstr>
      <vt:lpstr>Lucida Calligraphy</vt:lpstr>
      <vt:lpstr>Times New Roman</vt:lpstr>
      <vt:lpstr>Calibri</vt:lpstr>
      <vt:lpstr>Wingdings</vt:lpstr>
      <vt:lpstr>Berlin Sans FB Demi</vt:lpstr>
      <vt:lpstr>Bernard MT Condensed</vt:lpstr>
      <vt:lpstr>Century Gothic</vt:lpstr>
      <vt:lpstr>Britannic Bold</vt:lpstr>
      <vt:lpstr>Tahoma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110</cp:revision>
  <dcterms:created xsi:type="dcterms:W3CDTF">2021-02-18T02:33:07Z</dcterms:created>
  <dcterms:modified xsi:type="dcterms:W3CDTF">2021-09-10T10:56:56Z</dcterms:modified>
</cp:coreProperties>
</file>